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Arial Black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iveDDTmOxiPfxXB4AO+H3OnhEI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rialBlack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Y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6941" y="236426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560173" y="946708"/>
            <a:ext cx="11228173" cy="16482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es-UY" sz="4800">
                <a:latin typeface="Arial Black"/>
                <a:ea typeface="Arial Black"/>
                <a:cs typeface="Arial Black"/>
                <a:sym typeface="Arial Black"/>
              </a:rPr>
              <a:t>OPTIMIZACION DEL PROCESO DE AUTO SERVICIO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9325232" y="6182612"/>
            <a:ext cx="2564349" cy="4366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r>
              <a:rPr b="0" i="0" lang="es-UY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Castro, Heberling, Perez</a:t>
            </a:r>
            <a:endParaRPr b="0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Contexto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Lentitud y complejidad en el proceso de pesaje de frutas y verduras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Demoras en el proceso manual de selección de un ítem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Molestias en el usuario y desincentivo a la compra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Aplicación de tecnologías de reconocimiento de imagen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Desarrollo de modelos de aprendizaje automático para detección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Problema de negocio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Optimizar el proceso de autoservicio de frutas y verduras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Reduciendo el tiempo de pesaje en las balanzas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Mediante la generación automática del ticket con el peso y el precio por ítem mediante la utilización de cámaras instaladas en las balanzas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Aplicando técnicas de aprendizaje automático para identificar la fruta o verdura que se pesa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Permite calcular las perdidas ante errores en la detección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Generalidades de la implementación de la solución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Modelo de aprendizaje automático supervisado entrenado con datos etiquetados para aprender a clasificar las frutas en cuestión.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Basado en el modelo Resnet18 de redes neuronales convolucionales introducido por Microsoft en 2015 y que permite transferencia de aprendizaje.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Ventaja de ser un modelo eficiente en entrenamiento que logra una precisión muy alta en tareas de clasificación de imágenes.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UY"/>
              <a:t>Permite evaluar la performance del modelo mediante un conjunto de validación y realizar predicciones mediante un conjunto de test.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Accuracy del modelo</a:t>
            </a:r>
            <a:endParaRPr/>
          </a:p>
        </p:txBody>
      </p:sp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838200" y="1566625"/>
            <a:ext cx="7428600" cy="4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UY" sz="2000">
                <a:latin typeface="Arial"/>
                <a:ea typeface="Arial"/>
                <a:cs typeface="Arial"/>
                <a:sym typeface="Arial"/>
              </a:rPr>
              <a:t>Utilizamos la 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métrica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 de accuracy en el conjunto de 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validación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 para evaluar la performance del modelo.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UY" sz="2000"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es un buen indicador de la capacidad del modelo para generalizar a nuevos datos, indicando el comportamiento del modelo con datos que no se utilizaron durante el entrenamiento.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UY" sz="2000">
                <a:latin typeface="Arial"/>
                <a:ea typeface="Arial"/>
                <a:cs typeface="Arial"/>
                <a:sym typeface="Arial"/>
              </a:rPr>
              <a:t>El accuracy obtenido alcanzó al final un valor de </a:t>
            </a:r>
            <a:r>
              <a:rPr b="1" lang="es-UY" sz="2000">
                <a:latin typeface="Arial"/>
                <a:ea typeface="Arial"/>
                <a:cs typeface="Arial"/>
                <a:sym typeface="Arial"/>
              </a:rPr>
              <a:t>94.74%</a:t>
            </a:r>
            <a:r>
              <a:rPr lang="es-UY" sz="2000">
                <a:latin typeface="Arial"/>
                <a:ea typeface="Arial"/>
                <a:cs typeface="Arial"/>
                <a:sym typeface="Arial"/>
              </a:rPr>
              <a:t>, lo cual indica una buena capacidad para clasificar correctamente nuevas imágenes de frutas.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s-UY" sz="2000">
                <a:latin typeface="Arial"/>
                <a:ea typeface="Arial"/>
                <a:cs typeface="Arial"/>
                <a:sym typeface="Arial"/>
              </a:rPr>
              <a:t>Este valor sugiere que el modelo tiene un alto potencial de generalización, lo cual es fundamental para su uso en aplicaciones reales.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138" y="1444750"/>
            <a:ext cx="23907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Costos asociados</a:t>
            </a:r>
            <a:endParaRPr/>
          </a:p>
        </p:txBody>
      </p:sp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641100" y="1442325"/>
            <a:ext cx="10712700" cy="5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UY"/>
              <a:t>Se aplicaron fórmulas de costos asociados para calcular la tabla de costos cuando la fruta es erróneamente identificada.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UY"/>
              <a:t>De las 1.393 frutas identificadas, el modelo identificó 96 frutas de forma incorrecta.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UY"/>
              <a:t>El costo asociado a los errores en la identificación según la tabla de costos es de $ 3.265, que corresponde a un 3,8% del total de la ganancia si promediamos el valor de las frutas para las 1.393 frutas identificadas.</a:t>
            </a:r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675" y="2436225"/>
            <a:ext cx="7869058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Posibles mejoras</a:t>
            </a:r>
            <a:endParaRPr/>
          </a:p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54475" y="1753100"/>
            <a:ext cx="5408700" cy="46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 lnSpcReduction="10000"/>
          </a:bodyPr>
          <a:lstStyle/>
          <a:p>
            <a:pPr indent="-508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None/>
            </a:pPr>
            <a:r>
              <a:rPr lang="es-UY" sz="2600"/>
              <a:t>Posibles mejoras al modelo:</a:t>
            </a:r>
            <a:endParaRPr sz="2600"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Examinar los casos </a:t>
            </a:r>
            <a:r>
              <a:rPr lang="es-UY" sz="2300"/>
              <a:t>específicos</a:t>
            </a:r>
            <a:r>
              <a:rPr lang="es-UY" sz="2300"/>
              <a:t> donde el modelo falla para inferir por </a:t>
            </a:r>
            <a:r>
              <a:rPr lang="es-UY" sz="2300"/>
              <a:t>qué</a:t>
            </a:r>
            <a:r>
              <a:rPr lang="es-UY" sz="2300"/>
              <a:t> se producen los errores.</a:t>
            </a:r>
            <a:endParaRPr sz="2300"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Mejorar las transformaciones de las </a:t>
            </a:r>
            <a:r>
              <a:rPr lang="es-UY" sz="2300"/>
              <a:t>imágenes</a:t>
            </a:r>
            <a:r>
              <a:rPr lang="es-UY" sz="2300"/>
              <a:t> en el modelo (proporciones, brillo, contraste)</a:t>
            </a:r>
            <a:endParaRPr sz="2300"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Considerar transferencia y aprendizaje de modelos </a:t>
            </a:r>
            <a:r>
              <a:rPr lang="es-UY" sz="2300"/>
              <a:t>más</a:t>
            </a:r>
            <a:r>
              <a:rPr lang="es-UY" sz="2300"/>
              <a:t> complejos (Resnet 50) y evaluar otras </a:t>
            </a:r>
            <a:r>
              <a:rPr lang="es-UY" sz="2300"/>
              <a:t>métricas</a:t>
            </a:r>
            <a:r>
              <a:rPr lang="es-UY" sz="2300"/>
              <a:t> como </a:t>
            </a:r>
            <a:r>
              <a:rPr lang="es-UY" sz="2300"/>
              <a:t>precisión</a:t>
            </a:r>
            <a:r>
              <a:rPr lang="es-UY" sz="2300"/>
              <a:t> y recall.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6112150" y="1895850"/>
            <a:ext cx="58737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600"/>
              <a:t>Posibles mejoras a la </a:t>
            </a:r>
            <a:r>
              <a:rPr lang="es-UY" sz="2600"/>
              <a:t>implementación</a:t>
            </a:r>
            <a:r>
              <a:rPr lang="es-UY" sz="2600"/>
              <a:t>:</a:t>
            </a:r>
            <a:endParaRPr sz="2600"/>
          </a:p>
          <a:p>
            <a:pPr indent="-2987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Instalar 2 </a:t>
            </a:r>
            <a:r>
              <a:rPr lang="es-UY" sz="2300"/>
              <a:t>cámaras</a:t>
            </a:r>
            <a:r>
              <a:rPr lang="es-UY" sz="2300"/>
              <a:t> para una doble </a:t>
            </a:r>
            <a:r>
              <a:rPr lang="es-UY" sz="2300"/>
              <a:t>identificación</a:t>
            </a:r>
            <a:r>
              <a:rPr lang="es-UY" sz="2300"/>
              <a:t> de las frutas y validar el procedimiento cuando ambas coinciden.</a:t>
            </a:r>
            <a:endParaRPr sz="2300"/>
          </a:p>
          <a:p>
            <a:pPr indent="-2987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Instalar una cámara de mejor resolución.</a:t>
            </a:r>
            <a:endParaRPr sz="2300"/>
          </a:p>
          <a:p>
            <a:pPr indent="-2987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Almacenar las imágenes a partir de la implementación para generar más datos e imágenes más ricas para posteriormente reentrenar el modelo (ampliar el dataset)</a:t>
            </a:r>
            <a:endParaRPr sz="2300"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6521"/>
              <a:buChar char="•"/>
            </a:pPr>
            <a:r>
              <a:rPr lang="es-UY" sz="2300"/>
              <a:t>Implementar estrategias de low hanging fruit antes que un modelo de Machine Learning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Y"/>
              <a:t>Pasos a seguir</a:t>
            </a:r>
            <a:endParaRPr/>
          </a:p>
        </p:txBody>
      </p:sp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838200" y="1825625"/>
            <a:ext cx="6516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UY"/>
              <a:t>Evaluar el periodo de repago de la </a:t>
            </a:r>
            <a:r>
              <a:rPr lang="es-UY"/>
              <a:t>inversión</a:t>
            </a:r>
            <a:r>
              <a:rPr lang="es-UY"/>
              <a:t> (Criterios VPN y TIR) contra la posibilidad de contratar personal para realizar la tarea en lugar del cliente.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UY"/>
              <a:t>Evaluar si las posibles </a:t>
            </a:r>
            <a:r>
              <a:rPr lang="es-UY"/>
              <a:t>pérdidas</a:t>
            </a:r>
            <a:r>
              <a:rPr lang="es-UY"/>
              <a:t> mensuales pueden ser asumidas por la empresa y aun </a:t>
            </a:r>
            <a:r>
              <a:rPr lang="es-UY"/>
              <a:t>así</a:t>
            </a:r>
            <a:r>
              <a:rPr lang="es-UY"/>
              <a:t>, el modelo sigue siendo </a:t>
            </a:r>
            <a:r>
              <a:rPr lang="es-UY"/>
              <a:t>más</a:t>
            </a:r>
            <a:r>
              <a:rPr lang="es-UY"/>
              <a:t> redituable que tener personal a cargo o que el cliente tenga que realizarlo</a:t>
            </a:r>
            <a:endParaRPr/>
          </a:p>
        </p:txBody>
      </p:sp>
      <p:pic>
        <p:nvPicPr>
          <p:cNvPr id="132" name="Google Shape;1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950" y="3677624"/>
            <a:ext cx="2713201" cy="27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950" y="708825"/>
            <a:ext cx="2713201" cy="27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2024-11-07T16:56:45Z</dcterms:created>
  <dc:creator>Heberling Giudice, Agustin</dc:creator>
</cp:coreProperties>
</file>